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7" r:id="rId11"/>
    <p:sldId id="268" r:id="rId12"/>
    <p:sldId id="269" r:id="rId13"/>
    <p:sldId id="271" r:id="rId14"/>
    <p:sldId id="264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1"/>
    <p:restoredTop sz="94665"/>
  </p:normalViewPr>
  <p:slideViewPr>
    <p:cSldViewPr snapToGrid="0" snapToObjects="1" showGuides="1">
      <p:cViewPr varScale="1">
        <p:scale>
          <a:sx n="75" d="100"/>
          <a:sy n="75" d="100"/>
        </p:scale>
        <p:origin x="-5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032C1-A28C-485D-AA00-66BFBB9B2630}" type="doc">
      <dgm:prSet loTypeId="urn:microsoft.com/office/officeart/2005/8/layout/arrow3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CE0B0B-0AA9-4DAF-961C-C898038B3D00}">
      <dgm:prSet phldrT="[Text]"/>
      <dgm:spPr/>
      <dgm:t>
        <a:bodyPr/>
        <a:lstStyle/>
        <a:p>
          <a:r>
            <a:rPr lang="tr-TR" dirty="0"/>
            <a:t>Enerji Tüketimi</a:t>
          </a:r>
          <a:endParaRPr lang="en-US" dirty="0"/>
        </a:p>
      </dgm:t>
    </dgm:pt>
    <dgm:pt modelId="{6B4DEE34-33EB-4FB8-A704-CC6067C6194F}" type="parTrans" cxnId="{1089725C-04A0-46F0-BF2B-82D976E6909F}">
      <dgm:prSet/>
      <dgm:spPr/>
      <dgm:t>
        <a:bodyPr/>
        <a:lstStyle/>
        <a:p>
          <a:endParaRPr lang="en-US"/>
        </a:p>
      </dgm:t>
    </dgm:pt>
    <dgm:pt modelId="{6BFF9A91-65A7-4414-829E-01F9F29C548A}" type="sibTrans" cxnId="{1089725C-04A0-46F0-BF2B-82D976E6909F}">
      <dgm:prSet/>
      <dgm:spPr/>
      <dgm:t>
        <a:bodyPr/>
        <a:lstStyle/>
        <a:p>
          <a:endParaRPr lang="en-US"/>
        </a:p>
      </dgm:t>
    </dgm:pt>
    <dgm:pt modelId="{AB4C5227-F3CB-4DB7-A680-06C639A3646E}">
      <dgm:prSet phldrT="[Text]"/>
      <dgm:spPr/>
      <dgm:t>
        <a:bodyPr/>
        <a:lstStyle/>
        <a:p>
          <a:r>
            <a:rPr lang="tr-TR" dirty="0"/>
            <a:t>Enerji Alımı</a:t>
          </a:r>
          <a:endParaRPr lang="en-US" dirty="0"/>
        </a:p>
      </dgm:t>
    </dgm:pt>
    <dgm:pt modelId="{76F6D81D-D5B3-4ADE-A619-792B2C540A38}" type="parTrans" cxnId="{1A26D417-51F2-48F9-B46C-2758F4285535}">
      <dgm:prSet/>
      <dgm:spPr/>
      <dgm:t>
        <a:bodyPr/>
        <a:lstStyle/>
        <a:p>
          <a:endParaRPr lang="en-US"/>
        </a:p>
      </dgm:t>
    </dgm:pt>
    <dgm:pt modelId="{52D57A9D-F89F-43D9-B1C9-4BA9ED22BF36}" type="sibTrans" cxnId="{1A26D417-51F2-48F9-B46C-2758F4285535}">
      <dgm:prSet/>
      <dgm:spPr/>
      <dgm:t>
        <a:bodyPr/>
        <a:lstStyle/>
        <a:p>
          <a:endParaRPr lang="en-US"/>
        </a:p>
      </dgm:t>
    </dgm:pt>
    <dgm:pt modelId="{B7F629E6-3401-48EE-BB41-9A9A350A34F1}" type="pres">
      <dgm:prSet presAssocID="{373032C1-A28C-485D-AA00-66BFBB9B26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559A203-AC79-4FF1-8D66-E959068ACFDE}" type="pres">
      <dgm:prSet presAssocID="{373032C1-A28C-485D-AA00-66BFBB9B2630}" presName="divider" presStyleLbl="fgShp" presStyleIdx="0" presStyleCnt="1"/>
      <dgm:spPr/>
    </dgm:pt>
    <dgm:pt modelId="{AB24258E-513C-485C-A383-CBFD0A08A415}" type="pres">
      <dgm:prSet presAssocID="{80CE0B0B-0AA9-4DAF-961C-C898038B3D00}" presName="downArrow" presStyleLbl="node1" presStyleIdx="0" presStyleCnt="2"/>
      <dgm:spPr/>
    </dgm:pt>
    <dgm:pt modelId="{0496BD49-3917-4A3E-878A-971A28F8131D}" type="pres">
      <dgm:prSet presAssocID="{80CE0B0B-0AA9-4DAF-961C-C898038B3D0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57163B-1B22-4BB4-9843-F36965227FBA}" type="pres">
      <dgm:prSet presAssocID="{AB4C5227-F3CB-4DB7-A680-06C639A3646E}" presName="upArrow" presStyleLbl="node1" presStyleIdx="1" presStyleCnt="2"/>
      <dgm:spPr/>
    </dgm:pt>
    <dgm:pt modelId="{39C7A03C-EBF1-4B00-90E6-0E786CECDA2F}" type="pres">
      <dgm:prSet presAssocID="{AB4C5227-F3CB-4DB7-A680-06C639A3646E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A26D417-51F2-48F9-B46C-2758F4285535}" srcId="{373032C1-A28C-485D-AA00-66BFBB9B2630}" destId="{AB4C5227-F3CB-4DB7-A680-06C639A3646E}" srcOrd="1" destOrd="0" parTransId="{76F6D81D-D5B3-4ADE-A619-792B2C540A38}" sibTransId="{52D57A9D-F89F-43D9-B1C9-4BA9ED22BF36}"/>
    <dgm:cxn modelId="{A58F7D19-3FD7-46FA-BBE4-F6B6BDD499DB}" type="presOf" srcId="{AB4C5227-F3CB-4DB7-A680-06C639A3646E}" destId="{39C7A03C-EBF1-4B00-90E6-0E786CECDA2F}" srcOrd="0" destOrd="0" presId="urn:microsoft.com/office/officeart/2005/8/layout/arrow3"/>
    <dgm:cxn modelId="{1089725C-04A0-46F0-BF2B-82D976E6909F}" srcId="{373032C1-A28C-485D-AA00-66BFBB9B2630}" destId="{80CE0B0B-0AA9-4DAF-961C-C898038B3D00}" srcOrd="0" destOrd="0" parTransId="{6B4DEE34-33EB-4FB8-A704-CC6067C6194F}" sibTransId="{6BFF9A91-65A7-4414-829E-01F9F29C548A}"/>
    <dgm:cxn modelId="{DEA16D7D-74A9-42B8-8283-AB43650AF0FD}" type="presOf" srcId="{373032C1-A28C-485D-AA00-66BFBB9B2630}" destId="{B7F629E6-3401-48EE-BB41-9A9A350A34F1}" srcOrd="0" destOrd="0" presId="urn:microsoft.com/office/officeart/2005/8/layout/arrow3"/>
    <dgm:cxn modelId="{0F7901AC-EDC2-4D49-8922-A0D0B3C5923A}" type="presOf" srcId="{80CE0B0B-0AA9-4DAF-961C-C898038B3D00}" destId="{0496BD49-3917-4A3E-878A-971A28F8131D}" srcOrd="0" destOrd="0" presId="urn:microsoft.com/office/officeart/2005/8/layout/arrow3"/>
    <dgm:cxn modelId="{A02BE599-985F-4443-B661-C9D70F4DEA40}" type="presParOf" srcId="{B7F629E6-3401-48EE-BB41-9A9A350A34F1}" destId="{D559A203-AC79-4FF1-8D66-E959068ACFDE}" srcOrd="0" destOrd="0" presId="urn:microsoft.com/office/officeart/2005/8/layout/arrow3"/>
    <dgm:cxn modelId="{F67F208D-2AFC-4FFD-AB99-0C5CF4DDDD11}" type="presParOf" srcId="{B7F629E6-3401-48EE-BB41-9A9A350A34F1}" destId="{AB24258E-513C-485C-A383-CBFD0A08A415}" srcOrd="1" destOrd="0" presId="urn:microsoft.com/office/officeart/2005/8/layout/arrow3"/>
    <dgm:cxn modelId="{DEEA4C98-06D4-432C-BB58-49021CA5643C}" type="presParOf" srcId="{B7F629E6-3401-48EE-BB41-9A9A350A34F1}" destId="{0496BD49-3917-4A3E-878A-971A28F8131D}" srcOrd="2" destOrd="0" presId="urn:microsoft.com/office/officeart/2005/8/layout/arrow3"/>
    <dgm:cxn modelId="{0F1C012B-1230-421E-8319-3A3C682D1BA6}" type="presParOf" srcId="{B7F629E6-3401-48EE-BB41-9A9A350A34F1}" destId="{B257163B-1B22-4BB4-9843-F36965227FBA}" srcOrd="3" destOrd="0" presId="urn:microsoft.com/office/officeart/2005/8/layout/arrow3"/>
    <dgm:cxn modelId="{46215AE7-F803-4568-A82C-4CD1A0AE6E53}" type="presParOf" srcId="{B7F629E6-3401-48EE-BB41-9A9A350A34F1}" destId="{39C7A03C-EBF1-4B00-90E6-0E786CECDA2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24135-71D5-8A4F-A881-B362C3ECDAB9}" type="doc">
      <dgm:prSet loTypeId="urn:microsoft.com/office/officeart/2005/8/layout/arrow4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19A132B2-56EC-AA40-94FA-0A0797C8A6EC}">
      <dgm:prSet phldrT="[Metin]" custT="1"/>
      <dgm:spPr/>
      <dgm:t>
        <a:bodyPr/>
        <a:lstStyle/>
        <a:p>
          <a:r>
            <a:rPr lang="tr-TR" sz="3800" dirty="0">
              <a:solidFill>
                <a:srgbClr val="FF0000"/>
              </a:solidFill>
              <a:latin typeface="Comic Sans MS" panose="030F0902030302020204" pitchFamily="66" charset="0"/>
            </a:rPr>
            <a:t>DAHA ÇOK HAREKET </a:t>
          </a:r>
          <a:r>
            <a:rPr lang="tr-TR" sz="3200" dirty="0">
              <a:latin typeface="Comic Sans MS" panose="030F0902030302020204" pitchFamily="66" charset="0"/>
            </a:rPr>
            <a:t>(Harcadığımız enerjiyi arttırmak)</a:t>
          </a:r>
        </a:p>
      </dgm:t>
    </dgm:pt>
    <dgm:pt modelId="{2B350C00-469F-0E4D-9091-64CD5B21C27F}" type="parTrans" cxnId="{877E384A-C359-1449-B704-787EC500F8C3}">
      <dgm:prSet/>
      <dgm:spPr/>
      <dgm:t>
        <a:bodyPr/>
        <a:lstStyle/>
        <a:p>
          <a:endParaRPr lang="tr-TR"/>
        </a:p>
      </dgm:t>
    </dgm:pt>
    <dgm:pt modelId="{1074497E-A302-4349-8BA8-CAF2A35E6416}" type="sibTrans" cxnId="{877E384A-C359-1449-B704-787EC500F8C3}">
      <dgm:prSet/>
      <dgm:spPr/>
      <dgm:t>
        <a:bodyPr/>
        <a:lstStyle/>
        <a:p>
          <a:endParaRPr lang="tr-TR"/>
        </a:p>
      </dgm:t>
    </dgm:pt>
    <dgm:pt modelId="{3B0904C2-EAA8-D246-BDD4-10F6BCF41D12}">
      <dgm:prSet phldrT="[Metin]" custT="1"/>
      <dgm:spPr/>
      <dgm:t>
        <a:bodyPr/>
        <a:lstStyle/>
        <a:p>
          <a:r>
            <a:rPr lang="tr-TR" sz="3600" dirty="0">
              <a:solidFill>
                <a:srgbClr val="FF0000"/>
              </a:solidFill>
              <a:latin typeface="Comic Sans MS" panose="030F0902030302020204" pitchFamily="66" charset="0"/>
            </a:rPr>
            <a:t>SAĞLIKLI BESLENMEK</a:t>
          </a:r>
        </a:p>
        <a:p>
          <a:r>
            <a:rPr lang="tr-TR" sz="3200" dirty="0">
              <a:latin typeface="Comic Sans MS" panose="030F0902030302020204" pitchFamily="66" charset="0"/>
            </a:rPr>
            <a:t>(Aldığımız enerjiyi düzenlemek)</a:t>
          </a:r>
        </a:p>
      </dgm:t>
    </dgm:pt>
    <dgm:pt modelId="{DBCE6F7D-BE43-0345-8127-81698B131E4B}" type="parTrans" cxnId="{18C15024-E8C5-3348-98FB-95E1615D0AF6}">
      <dgm:prSet/>
      <dgm:spPr/>
      <dgm:t>
        <a:bodyPr/>
        <a:lstStyle/>
        <a:p>
          <a:endParaRPr lang="tr-TR"/>
        </a:p>
      </dgm:t>
    </dgm:pt>
    <dgm:pt modelId="{871951F5-F349-E34A-BC0E-16C88F51E739}" type="sibTrans" cxnId="{18C15024-E8C5-3348-98FB-95E1615D0AF6}">
      <dgm:prSet/>
      <dgm:spPr/>
      <dgm:t>
        <a:bodyPr/>
        <a:lstStyle/>
        <a:p>
          <a:endParaRPr lang="tr-TR"/>
        </a:p>
      </dgm:t>
    </dgm:pt>
    <dgm:pt modelId="{A8661E0F-4A76-E241-9CDB-033A5303E001}" type="pres">
      <dgm:prSet presAssocID="{08124135-71D5-8A4F-A881-B362C3ECD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38DB4F-350D-634C-ADE2-3B19B36EA588}" type="pres">
      <dgm:prSet presAssocID="{19A132B2-56EC-AA40-94FA-0A0797C8A6EC}" presName="upArrow" presStyleLbl="node1" presStyleIdx="0" presStyleCnt="2"/>
      <dgm:spPr/>
    </dgm:pt>
    <dgm:pt modelId="{54A0C56A-F5C5-3940-9D1F-425FC55EE8DE}" type="pres">
      <dgm:prSet presAssocID="{19A132B2-56EC-AA40-94FA-0A0797C8A6EC}" presName="upArrowText" presStyleLbl="revTx" presStyleIdx="0" presStyleCnt="2" custScaleX="12667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979192-0974-3745-A091-2F524CC2EB4D}" type="pres">
      <dgm:prSet presAssocID="{3B0904C2-EAA8-D246-BDD4-10F6BCF41D12}" presName="downArrow" presStyleLbl="node1" presStyleIdx="1" presStyleCnt="2"/>
      <dgm:spPr/>
    </dgm:pt>
    <dgm:pt modelId="{DAD70B36-A735-5A4C-9A91-7F2F01A6E3F4}" type="pres">
      <dgm:prSet presAssocID="{3B0904C2-EAA8-D246-BDD4-10F6BCF41D12}" presName="downArrowText" presStyleLbl="revTx" presStyleIdx="1" presStyleCnt="2" custScaleX="12195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9F937B-3DB1-5E4D-AAC8-3D79F2DD1FD3}" type="presOf" srcId="{3B0904C2-EAA8-D246-BDD4-10F6BCF41D12}" destId="{DAD70B36-A735-5A4C-9A91-7F2F01A6E3F4}" srcOrd="0" destOrd="0" presId="urn:microsoft.com/office/officeart/2005/8/layout/arrow4"/>
    <dgm:cxn modelId="{877E384A-C359-1449-B704-787EC500F8C3}" srcId="{08124135-71D5-8A4F-A881-B362C3ECDAB9}" destId="{19A132B2-56EC-AA40-94FA-0A0797C8A6EC}" srcOrd="0" destOrd="0" parTransId="{2B350C00-469F-0E4D-9091-64CD5B21C27F}" sibTransId="{1074497E-A302-4349-8BA8-CAF2A35E6416}"/>
    <dgm:cxn modelId="{20AF387A-D6F0-E740-8477-AA9E9FCC4633}" type="presOf" srcId="{19A132B2-56EC-AA40-94FA-0A0797C8A6EC}" destId="{54A0C56A-F5C5-3940-9D1F-425FC55EE8DE}" srcOrd="0" destOrd="0" presId="urn:microsoft.com/office/officeart/2005/8/layout/arrow4"/>
    <dgm:cxn modelId="{18C15024-E8C5-3348-98FB-95E1615D0AF6}" srcId="{08124135-71D5-8A4F-A881-B362C3ECDAB9}" destId="{3B0904C2-EAA8-D246-BDD4-10F6BCF41D12}" srcOrd="1" destOrd="0" parTransId="{DBCE6F7D-BE43-0345-8127-81698B131E4B}" sibTransId="{871951F5-F349-E34A-BC0E-16C88F51E739}"/>
    <dgm:cxn modelId="{FABDD36D-4CB4-7047-B84B-0E15CEBF1ADC}" type="presOf" srcId="{08124135-71D5-8A4F-A881-B362C3ECDAB9}" destId="{A8661E0F-4A76-E241-9CDB-033A5303E001}" srcOrd="0" destOrd="0" presId="urn:microsoft.com/office/officeart/2005/8/layout/arrow4"/>
    <dgm:cxn modelId="{2441279D-48CC-5945-A76F-12A02150C80E}" type="presParOf" srcId="{A8661E0F-4A76-E241-9CDB-033A5303E001}" destId="{5438DB4F-350D-634C-ADE2-3B19B36EA588}" srcOrd="0" destOrd="0" presId="urn:microsoft.com/office/officeart/2005/8/layout/arrow4"/>
    <dgm:cxn modelId="{951DAA0F-B4E4-DD4B-BAB0-2F8044B39B6E}" type="presParOf" srcId="{A8661E0F-4A76-E241-9CDB-033A5303E001}" destId="{54A0C56A-F5C5-3940-9D1F-425FC55EE8DE}" srcOrd="1" destOrd="0" presId="urn:microsoft.com/office/officeart/2005/8/layout/arrow4"/>
    <dgm:cxn modelId="{09B82EA4-F9F6-A743-BA34-1A5D0F88075D}" type="presParOf" srcId="{A8661E0F-4A76-E241-9CDB-033A5303E001}" destId="{33979192-0974-3745-A091-2F524CC2EB4D}" srcOrd="2" destOrd="0" presId="urn:microsoft.com/office/officeart/2005/8/layout/arrow4"/>
    <dgm:cxn modelId="{69060CA8-74C2-624E-8EF4-127082FBB664}" type="presParOf" srcId="{A8661E0F-4A76-E241-9CDB-033A5303E001}" destId="{DAD70B36-A735-5A4C-9A91-7F2F01A6E3F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9A203-AC79-4FF1-8D66-E959068ACFDE}">
      <dsp:nvSpPr>
        <dsp:cNvPr id="0" name=""/>
        <dsp:cNvSpPr/>
      </dsp:nvSpPr>
      <dsp:spPr>
        <a:xfrm rot="21300000">
          <a:off x="14988" y="1075592"/>
          <a:ext cx="5790530" cy="596778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24258E-513C-485C-A383-CBFD0A08A415}">
      <dsp:nvSpPr>
        <dsp:cNvPr id="0" name=""/>
        <dsp:cNvSpPr/>
      </dsp:nvSpPr>
      <dsp:spPr>
        <a:xfrm>
          <a:off x="698460" y="137398"/>
          <a:ext cx="1746152" cy="1099185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96BD49-3917-4A3E-878A-971A28F8131D}">
      <dsp:nvSpPr>
        <dsp:cNvPr id="0" name=""/>
        <dsp:cNvSpPr/>
      </dsp:nvSpPr>
      <dsp:spPr>
        <a:xfrm>
          <a:off x="3084869" y="0"/>
          <a:ext cx="1862562" cy="115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Enerji Tüketimi</a:t>
          </a:r>
          <a:endParaRPr lang="en-US" sz="2700" kern="1200" dirty="0"/>
        </a:p>
      </dsp:txBody>
      <dsp:txXfrm>
        <a:off x="3084869" y="0"/>
        <a:ext cx="1862562" cy="1154144"/>
      </dsp:txXfrm>
    </dsp:sp>
    <dsp:sp modelId="{B257163B-1B22-4BB4-9843-F36965227FBA}">
      <dsp:nvSpPr>
        <dsp:cNvPr id="0" name=""/>
        <dsp:cNvSpPr/>
      </dsp:nvSpPr>
      <dsp:spPr>
        <a:xfrm>
          <a:off x="3375894" y="1511379"/>
          <a:ext cx="1746152" cy="1099185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C7A03C-EBF1-4B00-90E6-0E786CECDA2F}">
      <dsp:nvSpPr>
        <dsp:cNvPr id="0" name=""/>
        <dsp:cNvSpPr/>
      </dsp:nvSpPr>
      <dsp:spPr>
        <a:xfrm>
          <a:off x="873076" y="1593818"/>
          <a:ext cx="1862562" cy="115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Enerji Alımı</a:t>
          </a:r>
          <a:endParaRPr lang="en-US" sz="2700" kern="1200" dirty="0"/>
        </a:p>
      </dsp:txBody>
      <dsp:txXfrm>
        <a:off x="873076" y="1593818"/>
        <a:ext cx="1862562" cy="1154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8DB4F-350D-634C-ADE2-3B19B36EA588}">
      <dsp:nvSpPr>
        <dsp:cNvPr id="0" name=""/>
        <dsp:cNvSpPr/>
      </dsp:nvSpPr>
      <dsp:spPr>
        <a:xfrm>
          <a:off x="138225" y="0"/>
          <a:ext cx="2784856" cy="2088642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0C56A-F5C5-3940-9D1F-425FC55EE8DE}">
      <dsp:nvSpPr>
        <dsp:cNvPr id="0" name=""/>
        <dsp:cNvSpPr/>
      </dsp:nvSpPr>
      <dsp:spPr>
        <a:xfrm>
          <a:off x="2221305" y="0"/>
          <a:ext cx="7459379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>
              <a:solidFill>
                <a:srgbClr val="FF0000"/>
              </a:solidFill>
              <a:latin typeface="Comic Sans MS" panose="030F0902030302020204" pitchFamily="66" charset="0"/>
            </a:rPr>
            <a:t>DAHA ÇOK HAREKET </a:t>
          </a:r>
          <a:r>
            <a:rPr lang="tr-TR" sz="3200" kern="1200" dirty="0">
              <a:latin typeface="Comic Sans MS" panose="030F0902030302020204" pitchFamily="66" charset="0"/>
            </a:rPr>
            <a:t>(Harcadığımız enerjiyi arttırmak)</a:t>
          </a:r>
        </a:p>
      </dsp:txBody>
      <dsp:txXfrm>
        <a:off x="2221305" y="0"/>
        <a:ext cx="7459379" cy="2088642"/>
      </dsp:txXfrm>
    </dsp:sp>
    <dsp:sp modelId="{33979192-0974-3745-A091-2F524CC2EB4D}">
      <dsp:nvSpPr>
        <dsp:cNvPr id="0" name=""/>
        <dsp:cNvSpPr/>
      </dsp:nvSpPr>
      <dsp:spPr>
        <a:xfrm>
          <a:off x="973682" y="2262695"/>
          <a:ext cx="2784856" cy="2088642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70B36-A735-5A4C-9A91-7F2F01A6E3F4}">
      <dsp:nvSpPr>
        <dsp:cNvPr id="0" name=""/>
        <dsp:cNvSpPr/>
      </dsp:nvSpPr>
      <dsp:spPr>
        <a:xfrm>
          <a:off x="3195530" y="2262695"/>
          <a:ext cx="7181843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>
              <a:solidFill>
                <a:srgbClr val="FF0000"/>
              </a:solidFill>
              <a:latin typeface="Comic Sans MS" panose="030F0902030302020204" pitchFamily="66" charset="0"/>
            </a:rPr>
            <a:t>SAĞLIKLI BESLENMEK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>
              <a:latin typeface="Comic Sans MS" panose="030F0902030302020204" pitchFamily="66" charset="0"/>
            </a:rPr>
            <a:t>(Aldığımız enerjiyi düzenlemek)</a:t>
          </a:r>
        </a:p>
      </dsp:txBody>
      <dsp:txXfrm>
        <a:off x="3195530" y="2262695"/>
        <a:ext cx="7181843" cy="2088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00319AF-32AB-E94C-A686-DE3CA42D2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D07F677D-A74A-5343-9F0D-DE38CFA9D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934CE938-9E92-A748-8F8B-BA22AC35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9.12.2019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415F6BEC-A776-3A49-84D1-A736569D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2050E5E6-44E6-BD47-BBFC-0B39FE87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3991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CEBBC2C3-21CC-F945-A71D-4D0E94DC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3193B78B-858E-C249-B92B-83268C766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0D0BC5B2-0FE2-0345-8973-0C1D0741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9.12.2019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F0BC312-3D70-3949-8114-7481AFC4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A19DE64-FE27-954E-B044-B9288214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0102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594A54DF-B140-E04D-9BA7-0FD409F8E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69D27B46-7274-764E-B0EB-BB02EE546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4D553F0-7E5E-F046-8787-DCC141E0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9.12.2019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5BF011D-D0EB-4D42-8FBA-352893E4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48783A54-21F1-EF4F-B666-E589FF16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37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1C40D92-1AEA-C94A-9231-4CB74684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936C54A-6005-DF41-AA17-F0C57481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5F02D65-591D-6B42-BE78-23B04ED1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9.12.2019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552E0A95-7F34-3442-B3B0-23AD189C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A96697FF-070D-874A-A2B9-B03CB766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5848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7E9F7EC-0ED1-9949-964B-79EFC240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13BD5366-10DF-E34C-81FF-DF12007AF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93645A03-7E76-AA4B-A153-8A65A9A6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9.12.2019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48F8C5F3-7497-E149-B8CF-49B00D56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27D3D59-2DE1-0F4A-A609-3FFB9ADA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5087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DE5979A-B716-B642-B343-BFD87368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AD0A832-14AE-EE45-AF6F-29D2D14CA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F6A78FC1-5B1B-9842-B543-90B7AA698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1CDEA206-A9F5-314D-8E29-233D7954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9.12.2019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977AE074-3EEC-2B4C-BCD9-D2187B25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0CFEA781-7C9C-3F4C-9477-ED6CF37C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4761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2E5F75A-A6A2-2F48-A4C4-B2311AD8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FB06156B-2557-B94D-BD2C-444280C1F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928807CD-46F4-F245-95A9-358E20C20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8F419DC1-C7DF-674A-8B45-9169FA3F3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DB2162B0-C18B-0445-99D6-A751AD155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F1C266C2-21DE-FA41-8D2E-AC364FA7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9.12.2019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970A54E7-26DF-1E4C-BD34-FAF06CE3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5F1FC425-4E3A-A140-8642-BD92AD52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4496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63DD1224-7102-B741-9A4C-6345CE41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B0533229-2615-3741-B596-464D5DF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9.12.2019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C842D36A-D189-0A47-9AB6-46E34276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480E1E2D-3BFC-164F-B38F-0BD72DE1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1668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A5884040-2FC6-BF4B-AA57-26F58BA9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9.12.2019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00CD3B36-4600-F546-B8AD-0B663B5A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9034F66F-0C24-354E-8311-36CDF9C0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72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122FD1C-87DE-054D-A4E2-A83A1943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F943ED0-3D3B-FA4C-BC0A-184F1DB2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511B4215-58AB-0249-AF91-C96DF3E67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37B60282-33EE-5D4E-A402-355B3CF7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9.12.2019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D1096D1D-231A-0F40-AAFD-C54154D0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6A35036A-3BAB-3740-B411-BFB17BC4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632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F06870D-4B80-134D-874E-8029E718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68E5DB74-9848-AB4B-977C-7B5F6E267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7AC616C7-ECE9-6C40-8043-067FCDF18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79F17C89-6962-454D-A9F2-F42B55A8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9.12.2019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F707ABE3-8880-AA4C-879C-BD1B5C4D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B9405D8B-4322-F349-96A9-280E0FDD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164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AA6D920F-DBAB-1047-90A0-B676096C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125F3959-2E22-D24B-9DD2-82436BDD7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B2BD0BE9-3DF1-5C44-B229-1D3072225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0B68-4F7A-8F44-8CE3-2D0D3844142D}" type="datetimeFigureOut">
              <a:rPr lang="tr-TR" smtClean="0"/>
              <a:pPr/>
              <a:t>9.12.2019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821229E9-2FC1-E342-A638-6627845D6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3B57B60E-E96F-6A49-946E-0761D3424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5436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0A0BC32A-063D-ED4B-9EEC-A0AB4DBA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114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400" dirty="0">
                <a:solidFill>
                  <a:schemeClr val="bg1"/>
                </a:solidFill>
                <a:latin typeface="Comic Sans MS" panose="030F0902030302020204" pitchFamily="66" charset="0"/>
              </a:rPr>
              <a:t>ÖĞRENCİLER İÇİN</a:t>
            </a:r>
            <a:br>
              <a:rPr lang="tr-TR" sz="44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tr-TR" sz="4400" dirty="0">
                <a:solidFill>
                  <a:schemeClr val="bg1"/>
                </a:solidFill>
                <a:latin typeface="Comic Sans MS" panose="030F0902030302020204" pitchFamily="66" charset="0"/>
              </a:rPr>
              <a:t>ÇOCUK VE ERGENLERDE ŞİŞMANLIK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E541CB8A-9EFD-0C4F-A955-016DC33DD7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  <a:latin typeface="Comic Sans MS" panose="030F0902030302020204" pitchFamily="66" charset="0"/>
              </a:rPr>
              <a:t>ÇOCUK ENDOKRİNOLOJİSİ VE DİYABET DERNEĞİ</a:t>
            </a:r>
          </a:p>
          <a:p>
            <a:r>
              <a:rPr lang="tr-TR" dirty="0">
                <a:solidFill>
                  <a:schemeClr val="accent1"/>
                </a:solidFill>
                <a:latin typeface="Comic Sans MS" panose="030F0902030302020204" pitchFamily="66" charset="0"/>
              </a:rPr>
              <a:t>OBEZİTE ÇALIŞMA GRUBU</a:t>
            </a:r>
          </a:p>
        </p:txBody>
      </p:sp>
      <p:pic>
        <p:nvPicPr>
          <p:cNvPr id="5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6424" y="4546603"/>
            <a:ext cx="198755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701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7418B0C-E38E-9F47-812F-1289060D9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Nasıl Sağlıklı Beslenebiliriz?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EB000AB-90AB-8D44-BF14-712E0FE7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Hazır ve işlenmiş gıdalardan, kızartmalardan, tatlılardan uzak durmak</a:t>
            </a:r>
          </a:p>
          <a:p>
            <a:r>
              <a:rPr lang="tr-TR" dirty="0">
                <a:latin typeface="Comic Sans MS" panose="030F0902030302020204" pitchFamily="66" charset="0"/>
              </a:rPr>
              <a:t>Öğünleri atlamadan zamanında yemek</a:t>
            </a:r>
          </a:p>
          <a:p>
            <a:r>
              <a:rPr lang="tr-TR" dirty="0">
                <a:latin typeface="Comic Sans MS" panose="030F0902030302020204" pitchFamily="66" charset="0"/>
              </a:rPr>
              <a:t>Ekran karşısında yemek yememek</a:t>
            </a:r>
          </a:p>
          <a:p>
            <a:r>
              <a:rPr lang="tr-TR" dirty="0">
                <a:latin typeface="Comic Sans MS" panose="030F0902030302020204" pitchFamily="66" charset="0"/>
              </a:rPr>
              <a:t>Yemeği iyi çiğneyerek ve yavaş yemek</a:t>
            </a:r>
          </a:p>
          <a:p>
            <a:r>
              <a:rPr lang="tr-TR" dirty="0">
                <a:latin typeface="Comic Sans MS" panose="030F0902030302020204" pitchFamily="66" charset="0"/>
              </a:rPr>
              <a:t>Şekerli ve gazlı içecek tüketmemek</a:t>
            </a:r>
          </a:p>
          <a:p>
            <a:r>
              <a:rPr lang="tr-TR" dirty="0">
                <a:latin typeface="Comic Sans MS" panose="030F0902030302020204" pitchFamily="66" charset="0"/>
              </a:rPr>
              <a:t>Tatlandırıcı ve diyet ürünler tüketmemek, sakız çiğnememek</a:t>
            </a:r>
          </a:p>
          <a:p>
            <a:r>
              <a:rPr lang="tr-TR" dirty="0">
                <a:latin typeface="Comic Sans MS" panose="030F0902030302020204" pitchFamily="66" charset="0"/>
              </a:rPr>
              <a:t>Gün içinde daha çok su içmek </a:t>
            </a:r>
            <a:r>
              <a:rPr lang="tr-TR" dirty="0" smtClean="0">
                <a:latin typeface="Comic Sans MS" panose="030F0902030302020204" pitchFamily="66" charset="0"/>
              </a:rPr>
              <a:t>(İdrarımızın  </a:t>
            </a:r>
            <a:r>
              <a:rPr lang="tr-TR" dirty="0">
                <a:latin typeface="Comic Sans MS" panose="030F0902030302020204" pitchFamily="66" charset="0"/>
              </a:rPr>
              <a:t>rengi su gibi açık olmalı)</a:t>
            </a:r>
          </a:p>
        </p:txBody>
      </p:sp>
    </p:spTree>
    <p:extLst>
      <p:ext uri="{BB962C8B-B14F-4D97-AF65-F5344CB8AC3E}">
        <p14:creationId xmlns:p14="http://schemas.microsoft.com/office/powerpoint/2010/main" xmlns="" val="11288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A095A29-D3B1-D444-96E7-4CFD74F3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Şişmanlıkta Egzersizin Önemi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DBBDDD1-B382-C840-950D-4DBB96BEC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257800" cy="43284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>
                <a:latin typeface="Comic Sans MS" panose="030F0902030302020204" pitchFamily="66" charset="0"/>
              </a:rPr>
              <a:t>Çocuklar ve gençler gün içinde zamanlarının çoğunu okulda geçirdiklerinden yeterli hareket edemezler.</a:t>
            </a:r>
          </a:p>
          <a:p>
            <a:r>
              <a:rPr lang="tr-TR" dirty="0">
                <a:latin typeface="Comic Sans MS" panose="030F0902030302020204" pitchFamily="66" charset="0"/>
              </a:rPr>
              <a:t>Sağlıklı beslenme tek başına yeterli değildir, mutlaka egzersizle birlikte yapılmalıdır.</a:t>
            </a:r>
          </a:p>
          <a:p>
            <a:r>
              <a:rPr lang="tr-TR" dirty="0">
                <a:latin typeface="Comic Sans MS" panose="030F0902030302020204" pitchFamily="66" charset="0"/>
              </a:rPr>
              <a:t>Günlük egzersiz süremiz en az 30 dakika olmalıdır.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="" xmlns:a16="http://schemas.microsoft.com/office/drawing/2014/main" id="{5DC944AA-6365-8C40-96AB-9D40BCF7B8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0687"/>
            <a:ext cx="5497286" cy="2939369"/>
          </a:xfrm>
        </p:spPr>
      </p:pic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570E1E41-B419-4E48-A5BE-1EBF26BACE5C}"/>
              </a:ext>
            </a:extLst>
          </p:cNvPr>
          <p:cNvSpPr txBox="1"/>
          <p:nvPr/>
        </p:nvSpPr>
        <p:spPr>
          <a:xfrm>
            <a:off x="6161314" y="4818791"/>
            <a:ext cx="550817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902030302020204" pitchFamily="66" charset="0"/>
              </a:rPr>
              <a:t>Hareket etmek stresimizi azaltır, odaklanmamızı artırır, endişe duygusu azalır, kendimize güvenimizi arttırır.</a:t>
            </a:r>
          </a:p>
        </p:txBody>
      </p:sp>
    </p:spTree>
    <p:extLst>
      <p:ext uri="{BB962C8B-B14F-4D97-AF65-F5344CB8AC3E}">
        <p14:creationId xmlns:p14="http://schemas.microsoft.com/office/powerpoint/2010/main" xmlns="" val="386195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7E94EA5-93C7-4E46-AFB9-630D918F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Hangi Hareketleri Yapmalıyım?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384ECF7-73E4-BD4E-8163-50353D21E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44775"/>
          </a:xfrm>
        </p:spPr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Tempolu yürüyüş, ip atlama, bisiklete binme</a:t>
            </a:r>
          </a:p>
          <a:p>
            <a:r>
              <a:rPr lang="tr-TR" dirty="0">
                <a:latin typeface="Comic Sans MS" panose="030F0902030302020204" pitchFamily="66" charset="0"/>
              </a:rPr>
              <a:t>Evde aerobik hareketler, dans</a:t>
            </a:r>
          </a:p>
          <a:p>
            <a:r>
              <a:rPr lang="tr-TR" dirty="0">
                <a:latin typeface="Comic Sans MS" panose="030F0902030302020204" pitchFamily="66" charset="0"/>
              </a:rPr>
              <a:t>Asansör kullanmak yerine merdiven çıkmak</a:t>
            </a:r>
          </a:p>
          <a:p>
            <a:r>
              <a:rPr lang="tr-TR" dirty="0">
                <a:latin typeface="Comic Sans MS" panose="030F0902030302020204" pitchFamily="66" charset="0"/>
              </a:rPr>
              <a:t>Arabaya binmek yerine yürüme</a:t>
            </a:r>
          </a:p>
          <a:p>
            <a:r>
              <a:rPr lang="tr-TR" dirty="0">
                <a:latin typeface="Comic Sans MS" panose="030F0902030302020204" pitchFamily="66" charset="0"/>
              </a:rPr>
              <a:t>Hafta sonları aile veya arkadaşlarla spor yapmak</a:t>
            </a:r>
          </a:p>
          <a:p>
            <a:pPr marL="0" indent="0">
              <a:buNone/>
            </a:pPr>
            <a:endParaRPr lang="tr-TR" dirty="0">
              <a:latin typeface="Comic Sans MS" panose="030F0902030302020204" pitchFamily="66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3ED7666-7F66-3E47-9258-314BD9906FDF}"/>
              </a:ext>
            </a:extLst>
          </p:cNvPr>
          <p:cNvSpPr/>
          <p:nvPr/>
        </p:nvSpPr>
        <p:spPr>
          <a:xfrm>
            <a:off x="4978699" y="4926764"/>
            <a:ext cx="5485797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902030302020204" pitchFamily="66" charset="0"/>
              </a:rPr>
              <a:t>Günde 30 dakika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4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C0E88D1C-368C-9D49-9720-47C425A9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İleride Nasıl Sağlıklı Olabiliriz?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57F86BE-8109-BE4A-87FC-D77D6D17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mic Sans MS" panose="030F0902030302020204" pitchFamily="66" charset="0"/>
              </a:rPr>
              <a:t>Erken yatıp erken kalkarak (Günde 10 saatten az uyumamak)</a:t>
            </a:r>
          </a:p>
          <a:p>
            <a:r>
              <a:rPr lang="tr-TR" dirty="0">
                <a:latin typeface="Comic Sans MS" panose="030F0902030302020204" pitchFamily="66" charset="0"/>
              </a:rPr>
              <a:t>Her gün öğünlerimizi zamanında, ailemizle masada yiyerek</a:t>
            </a:r>
          </a:p>
          <a:p>
            <a:r>
              <a:rPr lang="tr-TR" dirty="0">
                <a:latin typeface="Comic Sans MS" panose="030F0902030302020204" pitchFamily="66" charset="0"/>
              </a:rPr>
              <a:t>Her besin grubundan dengeli almaya çalışarak</a:t>
            </a:r>
          </a:p>
          <a:p>
            <a:r>
              <a:rPr lang="tr-TR" dirty="0">
                <a:latin typeface="Comic Sans MS" panose="030F0902030302020204" pitchFamily="66" charset="0"/>
              </a:rPr>
              <a:t>Abur cubur yerine sağlıklı atıştırma tüketerek (meyve, süt, yoğurt, ayran, kuruyemiş gibi)</a:t>
            </a:r>
          </a:p>
          <a:p>
            <a:r>
              <a:rPr lang="tr-TR" dirty="0">
                <a:latin typeface="Comic Sans MS" panose="030F0902030302020204" pitchFamily="66" charset="0"/>
              </a:rPr>
              <a:t>Şekerli ve gazlı içecek yerine daha çok su içerek</a:t>
            </a:r>
          </a:p>
          <a:p>
            <a:pPr marL="0" indent="0">
              <a:buNone/>
            </a:pPr>
            <a:endParaRPr lang="tr-TR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C0E88D1C-368C-9D49-9720-47C425A9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İleride Nasıl Sağlıklı Olabiliriz?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57F86BE-8109-BE4A-87FC-D77D6D17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mic Sans MS" panose="030F0902030302020204" pitchFamily="66" charset="0"/>
              </a:rPr>
              <a:t>Porsiyon kontrolünü öğrenip, ikinci tabağı istemeyerek</a:t>
            </a:r>
          </a:p>
          <a:p>
            <a:r>
              <a:rPr lang="tr-TR" dirty="0">
                <a:latin typeface="Comic Sans MS" panose="030F0902030302020204" pitchFamily="66" charset="0"/>
              </a:rPr>
              <a:t>Boş zamanlarımızı değerlendirecek uğraş edinip, sıkıldıkça yemeyerek ve daha çok hareket ederek</a:t>
            </a:r>
          </a:p>
          <a:p>
            <a:r>
              <a:rPr lang="tr-TR" dirty="0">
                <a:latin typeface="Comic Sans MS" panose="030F0902030302020204" pitchFamily="66" charset="0"/>
              </a:rPr>
              <a:t>Ekran karşısında günde iki saatten fazla zaman geçirmeyerek</a:t>
            </a:r>
          </a:p>
          <a:p>
            <a:r>
              <a:rPr lang="tr-TR" dirty="0">
                <a:latin typeface="Comic Sans MS" panose="030F0902030302020204" pitchFamily="66" charset="0"/>
              </a:rPr>
              <a:t>Düzenli hareketi ve sağlıklı beslenmeyi yaşam biçimi olarak benimseyerek</a:t>
            </a:r>
          </a:p>
          <a:p>
            <a:endParaRPr lang="tr-TR" dirty="0">
              <a:latin typeface="Comic Sans MS" panose="030F0902030302020204" pitchFamily="66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1DB83AAA-894F-3C42-A8FC-C5E724C2A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4568595"/>
            <a:ext cx="2859994" cy="14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78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8857BCD-4248-434A-877C-290DB221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Sağlık İçin Şişmanlıktan Korunalım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9B9FB8B4-8E95-B54A-998B-7A625310C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791" y="2043340"/>
            <a:ext cx="64784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06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48EDB99-258E-964E-878E-F9A9B483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Comic Sans MS" panose="030F0902030302020204" pitchFamily="66" charset="0"/>
              </a:rPr>
              <a:t>Obezite</a:t>
            </a:r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 (Şişmanlık)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83E707E-D22B-7E44-AF4B-B61259159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Vücutta yağ dokusunun artarak birikmesidir.</a:t>
            </a:r>
          </a:p>
          <a:p>
            <a:r>
              <a:rPr lang="tr-TR" dirty="0">
                <a:latin typeface="Comic Sans MS" panose="030F0902030302020204" pitchFamily="66" charset="0"/>
              </a:rPr>
              <a:t>Şişmanlığın en önemli nedeni aldığımız enerjinin harcadığımız enerjiden fazla olmasıdır.</a:t>
            </a:r>
          </a:p>
        </p:txBody>
      </p:sp>
      <p:graphicFrame>
        <p:nvGraphicFramePr>
          <p:cNvPr id="5" name="Diagram 2">
            <a:extLst>
              <a:ext uri="{FF2B5EF4-FFF2-40B4-BE49-F238E27FC236}">
                <a16:creationId xmlns="" xmlns:a16="http://schemas.microsoft.com/office/drawing/2014/main" id="{7048CEF7-3050-E147-BEAB-76996B1F4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43328590"/>
              </p:ext>
            </p:extLst>
          </p:nvPr>
        </p:nvGraphicFramePr>
        <p:xfrm>
          <a:off x="2731478" y="3563937"/>
          <a:ext cx="5820508" cy="274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536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48F1E5E-8F62-BB49-902F-3E5C9C7F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Neden Şişmanlarız?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C385268-B4A9-1E40-B3A3-D58EF5A4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u="sng" dirty="0">
                <a:solidFill>
                  <a:srgbClr val="0070C0"/>
                </a:solidFill>
                <a:latin typeface="Comic Sans MS" panose="030F0902030302020204" pitchFamily="66" charset="0"/>
              </a:rPr>
              <a:t>Yanlış beslenme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Kalorisi fazla gıdaları tüketme (çikolata, gofret, cips, şekerli içecekler…)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Öğün atlamak, kahvaltı yapmamak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Aile sofrasına oturmamak, dışarıdan yiyecek söylemek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Öğün arası sağlıksız atıştırma yapmak, kantinden alışveriş yapmak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Geç yemek yemek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Yeterli su içmemek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Aç olmadığımız halde sıkıntıdan yemek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93730D15-C360-D64D-BD0E-72A479DBA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7630" y="281353"/>
            <a:ext cx="1929931" cy="18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7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48F1E5E-8F62-BB49-902F-3E5C9C7F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Neden Şişmanlarız?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C385268-B4A9-1E40-B3A3-D58EF5A4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>
                <a:solidFill>
                  <a:srgbClr val="0070C0"/>
                </a:solidFill>
                <a:latin typeface="Comic Sans MS" panose="030F0902030302020204" pitchFamily="66" charset="0"/>
              </a:rPr>
              <a:t>Hareketsizlik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Ekran karşısında fazla zaman geçirmek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Beden eğitimi derslerine katılmamak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Okul dışı spor faaliyeti yapmamak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="" xmlns:a16="http://schemas.microsoft.com/office/drawing/2014/main" id="{0AA48241-401D-2B47-87E3-0AAE41CC1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7420" y="2693546"/>
            <a:ext cx="2471533" cy="37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4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48F1E5E-8F62-BB49-902F-3E5C9C7F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Neden Şişmanlarız?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C385268-B4A9-1E40-B3A3-D58EF5A4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>
                <a:solidFill>
                  <a:srgbClr val="0070C0"/>
                </a:solidFill>
                <a:latin typeface="Comic Sans MS" panose="030F0902030302020204" pitchFamily="66" charset="0"/>
              </a:rPr>
              <a:t>Çevresel-biyolojik faktörler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Aile bireylerinin şişman olması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Ekonomik nedenlerle sağlıklı gıdaya erişememe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Reklamlarla sürekli görsel uyarı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Diyet saplantısı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Yemeği ödül veya ceza olarak kullanma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Bazı </a:t>
            </a:r>
            <a:r>
              <a:rPr lang="tr-TR" dirty="0" err="1">
                <a:latin typeface="Comic Sans MS" panose="030F0902030302020204" pitchFamily="66" charset="0"/>
              </a:rPr>
              <a:t>hormonal</a:t>
            </a:r>
            <a:r>
              <a:rPr lang="tr-TR" dirty="0">
                <a:latin typeface="Comic Sans MS" panose="030F0902030302020204" pitchFamily="66" charset="0"/>
              </a:rPr>
              <a:t> bozukluklar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Depresyon</a:t>
            </a:r>
          </a:p>
        </p:txBody>
      </p:sp>
    </p:spTree>
    <p:extLst>
      <p:ext uri="{BB962C8B-B14F-4D97-AF65-F5344CB8AC3E}">
        <p14:creationId xmlns:p14="http://schemas.microsoft.com/office/powerpoint/2010/main" xmlns="" val="2479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1B1ACD7-FE6C-284B-A575-2472B609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Şişmanlığın Zararları-I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273157A-87B8-3448-BC0F-E75830C3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Eklemlere aşırı yük bindiği için düz tabanlık, bacaklarda eğrilik gibi ortopedik sorunlar,</a:t>
            </a:r>
          </a:p>
          <a:p>
            <a:r>
              <a:rPr lang="tr-TR" dirty="0">
                <a:latin typeface="Comic Sans MS" panose="030F0902030302020204" pitchFamily="66" charset="0"/>
              </a:rPr>
              <a:t>Koltuk altı, boyun gibi cildin kıvrım yerlerinde koyulaşma, mikroplu yaralar olması,</a:t>
            </a:r>
          </a:p>
          <a:p>
            <a:r>
              <a:rPr lang="tr-TR" dirty="0">
                <a:latin typeface="Comic Sans MS" panose="030F0902030302020204" pitchFamily="66" charset="0"/>
              </a:rPr>
              <a:t>Erişkinler gibi şeker hastalığı </a:t>
            </a:r>
          </a:p>
          <a:p>
            <a:r>
              <a:rPr lang="tr-TR" dirty="0">
                <a:latin typeface="Comic Sans MS" panose="030F0902030302020204" pitchFamily="66" charset="0"/>
              </a:rPr>
              <a:t>Kan yağlarının yükselmesi, karaciğerin yağlanması,</a:t>
            </a:r>
          </a:p>
          <a:p>
            <a:r>
              <a:rPr lang="tr-TR" dirty="0">
                <a:latin typeface="Comic Sans MS" panose="030F0902030302020204" pitchFamily="66" charset="0"/>
              </a:rPr>
              <a:t>Kızlarda ergenliğin erken başlaması,</a:t>
            </a:r>
          </a:p>
          <a:p>
            <a:r>
              <a:rPr lang="tr-TR" dirty="0">
                <a:latin typeface="Comic Sans MS" panose="030F0902030302020204" pitchFamily="66" charset="0"/>
              </a:rPr>
              <a:t>Erkeklerde ergenliğin gecikmesi ve memelerde büyüme</a:t>
            </a:r>
          </a:p>
          <a:p>
            <a:endParaRPr lang="tr-TR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60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1B1ACD7-FE6C-284B-A575-2472B609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Şişmanlığın Zararları-II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273157A-87B8-3448-BC0F-E75830C3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Şişmanlıkta uyku süresi ve uyku kalitesi azalır.</a:t>
            </a:r>
          </a:p>
          <a:p>
            <a:r>
              <a:rPr lang="tr-TR" dirty="0">
                <a:latin typeface="Comic Sans MS" panose="030F0902030302020204" pitchFamily="66" charset="0"/>
              </a:rPr>
              <a:t>Uyku bozukluğu nedeniyle öğrenme güçlüğü, odaklanamama, gece idrar kaçırma olabilir.</a:t>
            </a:r>
          </a:p>
          <a:p>
            <a:r>
              <a:rPr lang="tr-TR" dirty="0">
                <a:latin typeface="Comic Sans MS" panose="030F0902030302020204" pitchFamily="66" charset="0"/>
              </a:rPr>
              <a:t>Dikkat eksikliği ve </a:t>
            </a:r>
            <a:r>
              <a:rPr lang="tr-TR" dirty="0" err="1">
                <a:latin typeface="Comic Sans MS" panose="030F0902030302020204" pitchFamily="66" charset="0"/>
              </a:rPr>
              <a:t>hiperaktivite</a:t>
            </a:r>
            <a:r>
              <a:rPr lang="tr-TR" dirty="0">
                <a:latin typeface="Comic Sans MS" panose="030F0902030302020204" pitchFamily="66" charset="0"/>
              </a:rPr>
              <a:t> daha sık görülür.</a:t>
            </a:r>
          </a:p>
          <a:p>
            <a:r>
              <a:rPr lang="tr-TR" dirty="0">
                <a:latin typeface="Comic Sans MS" panose="030F0902030302020204" pitchFamily="66" charset="0"/>
              </a:rPr>
              <a:t>Şişman çocukların okul başarısı düşebilir!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FA6C75CC-0AD3-CC45-BB8D-AD85C4D57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446" y="4348266"/>
            <a:ext cx="3710354" cy="19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0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1B1ACD7-FE6C-284B-A575-2472B609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Şişmanlığın Zararları-III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273157A-87B8-3448-BC0F-E75830C3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Sadece bedensel değil, psikolojik sorunlar da oluşur.</a:t>
            </a:r>
          </a:p>
          <a:p>
            <a:r>
              <a:rPr lang="tr-TR" dirty="0">
                <a:latin typeface="Comic Sans MS" panose="030F0902030302020204" pitchFamily="66" charset="0"/>
              </a:rPr>
              <a:t>Şişman çocuklarda içe kapanma, özgüven azalması, sosyal yaşamdan uzaklaşma sık görülür.</a:t>
            </a:r>
          </a:p>
          <a:p>
            <a:r>
              <a:rPr lang="tr-TR" dirty="0">
                <a:latin typeface="Comic Sans MS" panose="030F0902030302020204" pitchFamily="66" charset="0"/>
              </a:rPr>
              <a:t>Kaygı bozukluğu ve depresyon gelişebilir, ergenlik döneminde psikolojik sorunlar artabilir.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FF5CE0D3-FB06-2844-A6D7-746C9F41A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577" y="4232032"/>
            <a:ext cx="2917397" cy="194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0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7CA50D4-6483-B044-8FEA-9C0E76E5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Şişmanlıktan Korunmak İçin Ne Yapmalıyız?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="" xmlns:a16="http://schemas.microsoft.com/office/drawing/2014/main" id="{52714C2E-98BE-3746-A3BB-827783918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20861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639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530</Words>
  <Application>Microsoft Office PowerPoint</Application>
  <PresentationFormat>Özel</PresentationFormat>
  <Paragraphs>83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Office Teması</vt:lpstr>
      <vt:lpstr>ÖĞRENCİLER İÇİN ÇOCUK VE ERGENLERDE ŞİŞMANLIK</vt:lpstr>
      <vt:lpstr>Obezite (Şişmanlık) Nedir?</vt:lpstr>
      <vt:lpstr>Neden Şişmanlarız?</vt:lpstr>
      <vt:lpstr>Neden Şişmanlarız?</vt:lpstr>
      <vt:lpstr>Neden Şişmanlarız?</vt:lpstr>
      <vt:lpstr>Şişmanlığın Zararları-I</vt:lpstr>
      <vt:lpstr>Şişmanlığın Zararları-II</vt:lpstr>
      <vt:lpstr>Şişmanlığın Zararları-III</vt:lpstr>
      <vt:lpstr>Şişmanlıktan Korunmak İçin Ne Yapmalıyız?</vt:lpstr>
      <vt:lpstr>Nasıl Sağlıklı Beslenebiliriz?</vt:lpstr>
      <vt:lpstr>Şişmanlıkta Egzersizin Önemi</vt:lpstr>
      <vt:lpstr>Hangi Hareketleri Yapmalıyım?</vt:lpstr>
      <vt:lpstr>İleride Nasıl Sağlıklı Olabiliriz?</vt:lpstr>
      <vt:lpstr>İleride Nasıl Sağlıklı Olabiliriz?</vt:lpstr>
      <vt:lpstr>Sağlık İçin Şişmanlıktan Korunalım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Nurcan Cebeci</dc:creator>
  <cp:lastModifiedBy>exper</cp:lastModifiedBy>
  <cp:revision>22</cp:revision>
  <dcterms:created xsi:type="dcterms:W3CDTF">2018-10-24T19:09:31Z</dcterms:created>
  <dcterms:modified xsi:type="dcterms:W3CDTF">2019-12-09T08:25:23Z</dcterms:modified>
</cp:coreProperties>
</file>